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440" r:id="rId3"/>
    <p:sldId id="445" r:id="rId4"/>
    <p:sldId id="429" r:id="rId5"/>
    <p:sldId id="441" r:id="rId6"/>
    <p:sldId id="446" r:id="rId7"/>
    <p:sldId id="447" r:id="rId8"/>
    <p:sldId id="444" r:id="rId9"/>
    <p:sldId id="349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531">
          <p15:clr>
            <a:srgbClr val="A4A3A4"/>
          </p15:clr>
        </p15:guide>
        <p15:guide id="3" pos="52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g36blUgQXDU7ple8mltpXpz/UUn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ra Tariq" initials="ST" lastIdx="3" clrIdx="0">
    <p:extLst>
      <p:ext uri="{19B8F6BF-5375-455C-9EA6-DF929625EA0E}">
        <p15:presenceInfo xmlns:p15="http://schemas.microsoft.com/office/powerpoint/2012/main" userId="Samira Tariq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A6A6A6"/>
    <a:srgbClr val="A00001"/>
    <a:srgbClr val="A40001"/>
    <a:srgbClr val="F88F01"/>
    <a:srgbClr val="92A000"/>
    <a:srgbClr val="A70001"/>
    <a:srgbClr val="212121"/>
    <a:srgbClr val="EB19C8"/>
    <a:srgbClr val="207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32AA2C-D27D-4419-AF1A-19E52163CEF9}">
  <a:tblStyle styleId="{7C32AA2C-D27D-4419-AF1A-19E52163CEF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118" autoAdjust="0"/>
  </p:normalViewPr>
  <p:slideViewPr>
    <p:cSldViewPr snapToGrid="0">
      <p:cViewPr varScale="1">
        <p:scale>
          <a:sx n="103" d="100"/>
          <a:sy n="103" d="100"/>
        </p:scale>
        <p:origin x="220" y="64"/>
      </p:cViewPr>
      <p:guideLst>
        <p:guide orient="horz" pos="1008"/>
        <p:guide orient="horz" pos="531"/>
        <p:guide pos="5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76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77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84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29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2167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766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55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035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03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d4b92b8bd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d4b92b8bd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93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1526058" y="3332439"/>
            <a:ext cx="674061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Aditya Case Study Assessment 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Industry Standard Templates for Deliverables (use as reference)</a:t>
            </a:r>
            <a:endParaRPr sz="1700" b="1" i="0" u="none" strike="noStrike" cap="none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716400" y="420919"/>
            <a:ext cx="8187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 Objective, Understanding and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8933ED-1D6E-4D48-8F73-1243F599F5B1}"/>
              </a:ext>
            </a:extLst>
          </p:cNvPr>
          <p:cNvSpPr/>
          <p:nvPr/>
        </p:nvSpPr>
        <p:spPr>
          <a:xfrm>
            <a:off x="827903" y="1248029"/>
            <a:ext cx="3700848" cy="1878227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262817-2142-47FB-8031-439879485058}"/>
              </a:ext>
            </a:extLst>
          </p:cNvPr>
          <p:cNvSpPr/>
          <p:nvPr/>
        </p:nvSpPr>
        <p:spPr>
          <a:xfrm>
            <a:off x="4810200" y="1248028"/>
            <a:ext cx="3700848" cy="1878227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A9484-7951-4C25-A6B0-FD92A864700B}"/>
              </a:ext>
            </a:extLst>
          </p:cNvPr>
          <p:cNvSpPr/>
          <p:nvPr/>
        </p:nvSpPr>
        <p:spPr>
          <a:xfrm>
            <a:off x="827903" y="980298"/>
            <a:ext cx="1902940" cy="267730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Business Objective</a:t>
            </a:r>
            <a:endParaRPr lang="en-IN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7E88BB-0E47-4B43-91CA-1B2267338D3A}"/>
              </a:ext>
            </a:extLst>
          </p:cNvPr>
          <p:cNvSpPr/>
          <p:nvPr/>
        </p:nvSpPr>
        <p:spPr>
          <a:xfrm>
            <a:off x="4810200" y="980298"/>
            <a:ext cx="1902940" cy="267730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Understanding</a:t>
            </a:r>
            <a:endParaRPr lang="en-IN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72C4C-8156-4388-B385-759A9FAC9D99}"/>
              </a:ext>
            </a:extLst>
          </p:cNvPr>
          <p:cNvSpPr/>
          <p:nvPr/>
        </p:nvSpPr>
        <p:spPr>
          <a:xfrm>
            <a:off x="827902" y="3539103"/>
            <a:ext cx="7683145" cy="1166232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7689CB-8221-438B-BA35-67405DDEB894}"/>
              </a:ext>
            </a:extLst>
          </p:cNvPr>
          <p:cNvSpPr/>
          <p:nvPr/>
        </p:nvSpPr>
        <p:spPr>
          <a:xfrm>
            <a:off x="827903" y="3267539"/>
            <a:ext cx="1902940" cy="267730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Approach</a:t>
            </a:r>
            <a:endParaRPr lang="en-IN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ECEF7B-5ABA-4188-B65E-044847CC86E9}"/>
              </a:ext>
            </a:extLst>
          </p:cNvPr>
          <p:cNvSpPr/>
          <p:nvPr/>
        </p:nvSpPr>
        <p:spPr>
          <a:xfrm>
            <a:off x="827902" y="984132"/>
            <a:ext cx="1902940" cy="26773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Business Objective</a:t>
            </a:r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4F52E1-C00F-4A4B-9A93-530858D86718}"/>
              </a:ext>
            </a:extLst>
          </p:cNvPr>
          <p:cNvSpPr/>
          <p:nvPr/>
        </p:nvSpPr>
        <p:spPr>
          <a:xfrm>
            <a:off x="4810199" y="984132"/>
            <a:ext cx="1902940" cy="26773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Understanding</a:t>
            </a:r>
            <a:endParaRPr lang="en-IN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95769-BAE1-4B7D-8AF4-A72951661A0C}"/>
              </a:ext>
            </a:extLst>
          </p:cNvPr>
          <p:cNvSpPr/>
          <p:nvPr/>
        </p:nvSpPr>
        <p:spPr>
          <a:xfrm>
            <a:off x="827902" y="3271373"/>
            <a:ext cx="1902940" cy="26773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Approach</a:t>
            </a:r>
            <a:endParaRPr lang="en-IN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A5EC0-D12B-428A-BA9D-114847B898D9}"/>
              </a:ext>
            </a:extLst>
          </p:cNvPr>
          <p:cNvSpPr txBox="1"/>
          <p:nvPr/>
        </p:nvSpPr>
        <p:spPr>
          <a:xfrm rot="19732863">
            <a:off x="3178090" y="2746996"/>
            <a:ext cx="3494552" cy="707886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ILLUSTRATION</a:t>
            </a:r>
            <a:endParaRPr lang="en-IN" sz="4000" dirty="0">
              <a:ln w="0"/>
              <a:solidFill>
                <a:srgbClr val="40404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38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716400" y="417087"/>
            <a:ext cx="8187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Analysis/ Modeling Methodology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03C51963-959E-4499-998F-D04EB3CBACAA}"/>
              </a:ext>
            </a:extLst>
          </p:cNvPr>
          <p:cNvSpPr/>
          <p:nvPr/>
        </p:nvSpPr>
        <p:spPr>
          <a:xfrm>
            <a:off x="504372" y="1038523"/>
            <a:ext cx="1983552" cy="717417"/>
          </a:xfrm>
          <a:prstGeom prst="chevron">
            <a:avLst/>
          </a:prstGeom>
          <a:solidFill>
            <a:schemeClr val="bg1">
              <a:lumMod val="95000"/>
              <a:alpha val="30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Preparation &amp; EDA</a:t>
            </a:r>
            <a:endParaRPr lang="en-I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EFF9AD0A-A090-4337-B50E-A1E052A3FE46}"/>
              </a:ext>
            </a:extLst>
          </p:cNvPr>
          <p:cNvSpPr/>
          <p:nvPr/>
        </p:nvSpPr>
        <p:spPr>
          <a:xfrm>
            <a:off x="2588448" y="1038523"/>
            <a:ext cx="1983552" cy="717417"/>
          </a:xfrm>
          <a:prstGeom prst="chevron">
            <a:avLst/>
          </a:prstGeom>
          <a:solidFill>
            <a:schemeClr val="bg1">
              <a:lumMod val="95000"/>
              <a:alpha val="30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 Creation and  Selection</a:t>
            </a:r>
            <a:endParaRPr lang="en-I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E339D4A6-2782-4508-A2E7-50EC229900DB}"/>
              </a:ext>
            </a:extLst>
          </p:cNvPr>
          <p:cNvSpPr/>
          <p:nvPr/>
        </p:nvSpPr>
        <p:spPr>
          <a:xfrm>
            <a:off x="4672524" y="1038522"/>
            <a:ext cx="1983552" cy="717417"/>
          </a:xfrm>
          <a:prstGeom prst="chevron">
            <a:avLst/>
          </a:prstGeom>
          <a:solidFill>
            <a:schemeClr val="bg1">
              <a:lumMod val="95000"/>
              <a:alpha val="30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Development</a:t>
            </a:r>
            <a:endParaRPr lang="en-I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B7CD124B-3EC6-4FFA-801B-162BD2B02519}"/>
              </a:ext>
            </a:extLst>
          </p:cNvPr>
          <p:cNvSpPr/>
          <p:nvPr/>
        </p:nvSpPr>
        <p:spPr>
          <a:xfrm>
            <a:off x="6756599" y="1038522"/>
            <a:ext cx="1983552" cy="717417"/>
          </a:xfrm>
          <a:prstGeom prst="chevron">
            <a:avLst/>
          </a:prstGeom>
          <a:solidFill>
            <a:schemeClr val="bg1">
              <a:lumMod val="95000"/>
              <a:alpha val="30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Performance Testing</a:t>
            </a:r>
            <a:endParaRPr lang="en-I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680F41-9DDF-4A40-B483-158C7FB047AD}"/>
              </a:ext>
            </a:extLst>
          </p:cNvPr>
          <p:cNvSpPr/>
          <p:nvPr/>
        </p:nvSpPr>
        <p:spPr>
          <a:xfrm>
            <a:off x="436409" y="1937272"/>
            <a:ext cx="1983552" cy="2586581"/>
          </a:xfrm>
          <a:prstGeom prst="roundRect">
            <a:avLst>
              <a:gd name="adj" fmla="val 4519"/>
            </a:avLst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Sub-setting (keeping relevant variables/records, e.g. time duration</a:t>
            </a:r>
          </a:p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Extensive bi-variate analysis conducted on all meaningful variables</a:t>
            </a:r>
          </a:p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I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0B3AAB-F40C-4243-9D66-BE0BEE439734}"/>
              </a:ext>
            </a:extLst>
          </p:cNvPr>
          <p:cNvSpPr/>
          <p:nvPr/>
        </p:nvSpPr>
        <p:spPr>
          <a:xfrm>
            <a:off x="2546657" y="1937272"/>
            <a:ext cx="1983552" cy="2586581"/>
          </a:xfrm>
          <a:prstGeom prst="roundRect">
            <a:avLst>
              <a:gd name="adj" fmla="val 4519"/>
            </a:avLst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20+ new variables created as a part of feature engineering</a:t>
            </a:r>
          </a:p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one-hot encoding to create dummy variables</a:t>
            </a:r>
          </a:p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I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7E1C52-0D2F-4D44-B774-0725365ECC40}"/>
              </a:ext>
            </a:extLst>
          </p:cNvPr>
          <p:cNvSpPr/>
          <p:nvPr/>
        </p:nvSpPr>
        <p:spPr>
          <a:xfrm>
            <a:off x="4656905" y="1937272"/>
            <a:ext cx="1983552" cy="2586581"/>
          </a:xfrm>
          <a:prstGeom prst="roundRect">
            <a:avLst>
              <a:gd name="adj" fmla="val 4519"/>
            </a:avLst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chosen as the preferred modeling technique since…</a:t>
            </a:r>
          </a:p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Developed 10+ candidate models</a:t>
            </a:r>
          </a:p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Highest Model accuracy observed of 78%</a:t>
            </a:r>
            <a:endParaRPr lang="en-I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48B7328-01BA-4AF1-B7EC-D7A92FBE7A60}"/>
              </a:ext>
            </a:extLst>
          </p:cNvPr>
          <p:cNvSpPr/>
          <p:nvPr/>
        </p:nvSpPr>
        <p:spPr>
          <a:xfrm>
            <a:off x="6767153" y="1937272"/>
            <a:ext cx="1983552" cy="2586581"/>
          </a:xfrm>
          <a:prstGeom prst="roundRect">
            <a:avLst>
              <a:gd name="adj" fmla="val 4519"/>
            </a:avLst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Conducted k-cross validation for k=7</a:t>
            </a:r>
          </a:p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performance also assessed on a hold-out sample of size 30% of the original dataset</a:t>
            </a:r>
          </a:p>
          <a:p>
            <a:pPr marL="180000" indent="-180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I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4CDAC-B745-47D3-A585-B1E882673DBB}"/>
              </a:ext>
            </a:extLst>
          </p:cNvPr>
          <p:cNvSpPr txBox="1"/>
          <p:nvPr/>
        </p:nvSpPr>
        <p:spPr>
          <a:xfrm rot="19732863">
            <a:off x="3178090" y="2746996"/>
            <a:ext cx="3494552" cy="707886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ILLUSTRATION</a:t>
            </a:r>
            <a:endParaRPr lang="en-IN" sz="4000" dirty="0">
              <a:ln w="0"/>
              <a:solidFill>
                <a:srgbClr val="40404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5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716400" y="417087"/>
            <a:ext cx="8187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Extended Data Dictionary (EDD)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7B9DE0C-EF13-408D-B8E2-DDD35E594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23368"/>
              </p:ext>
            </p:extLst>
          </p:nvPr>
        </p:nvGraphicFramePr>
        <p:xfrm>
          <a:off x="566352" y="1026729"/>
          <a:ext cx="8187597" cy="2402840"/>
        </p:xfrm>
        <a:graphic>
          <a:graphicData uri="http://schemas.openxmlformats.org/drawingml/2006/table">
            <a:tbl>
              <a:tblPr firstRow="1" bandRow="1">
                <a:tableStyleId>{7C32AA2C-D27D-4419-AF1A-19E52163CEF9}</a:tableStyleId>
              </a:tblPr>
              <a:tblGrid>
                <a:gridCol w="864606">
                  <a:extLst>
                    <a:ext uri="{9D8B030D-6E8A-4147-A177-3AD203B41FA5}">
                      <a16:colId xmlns:a16="http://schemas.microsoft.com/office/drawing/2014/main" val="559348765"/>
                    </a:ext>
                  </a:extLst>
                </a:gridCol>
                <a:gridCol w="713590">
                  <a:extLst>
                    <a:ext uri="{9D8B030D-6E8A-4147-A177-3AD203B41FA5}">
                      <a16:colId xmlns:a16="http://schemas.microsoft.com/office/drawing/2014/main" val="935824227"/>
                    </a:ext>
                  </a:extLst>
                </a:gridCol>
                <a:gridCol w="407122">
                  <a:extLst>
                    <a:ext uri="{9D8B030D-6E8A-4147-A177-3AD203B41FA5}">
                      <a16:colId xmlns:a16="http://schemas.microsoft.com/office/drawing/2014/main" val="577190524"/>
                    </a:ext>
                  </a:extLst>
                </a:gridCol>
                <a:gridCol w="353998">
                  <a:extLst>
                    <a:ext uri="{9D8B030D-6E8A-4147-A177-3AD203B41FA5}">
                      <a16:colId xmlns:a16="http://schemas.microsoft.com/office/drawing/2014/main" val="1767820845"/>
                    </a:ext>
                  </a:extLst>
                </a:gridCol>
                <a:gridCol w="399764">
                  <a:extLst>
                    <a:ext uri="{9D8B030D-6E8A-4147-A177-3AD203B41FA5}">
                      <a16:colId xmlns:a16="http://schemas.microsoft.com/office/drawing/2014/main" val="3969753155"/>
                    </a:ext>
                  </a:extLst>
                </a:gridCol>
                <a:gridCol w="469557">
                  <a:extLst>
                    <a:ext uri="{9D8B030D-6E8A-4147-A177-3AD203B41FA5}">
                      <a16:colId xmlns:a16="http://schemas.microsoft.com/office/drawing/2014/main" val="490462577"/>
                    </a:ext>
                  </a:extLst>
                </a:gridCol>
                <a:gridCol w="463379">
                  <a:extLst>
                    <a:ext uri="{9D8B030D-6E8A-4147-A177-3AD203B41FA5}">
                      <a16:colId xmlns:a16="http://schemas.microsoft.com/office/drawing/2014/main" val="2750424146"/>
                    </a:ext>
                  </a:extLst>
                </a:gridCol>
                <a:gridCol w="543697">
                  <a:extLst>
                    <a:ext uri="{9D8B030D-6E8A-4147-A177-3AD203B41FA5}">
                      <a16:colId xmlns:a16="http://schemas.microsoft.com/office/drawing/2014/main" val="605634313"/>
                    </a:ext>
                  </a:extLst>
                </a:gridCol>
                <a:gridCol w="444843">
                  <a:extLst>
                    <a:ext uri="{9D8B030D-6E8A-4147-A177-3AD203B41FA5}">
                      <a16:colId xmlns:a16="http://schemas.microsoft.com/office/drawing/2014/main" val="1677937986"/>
                    </a:ext>
                  </a:extLst>
                </a:gridCol>
                <a:gridCol w="444843">
                  <a:extLst>
                    <a:ext uri="{9D8B030D-6E8A-4147-A177-3AD203B41FA5}">
                      <a16:colId xmlns:a16="http://schemas.microsoft.com/office/drawing/2014/main" val="3616317552"/>
                    </a:ext>
                  </a:extLst>
                </a:gridCol>
                <a:gridCol w="345990">
                  <a:extLst>
                    <a:ext uri="{9D8B030D-6E8A-4147-A177-3AD203B41FA5}">
                      <a16:colId xmlns:a16="http://schemas.microsoft.com/office/drawing/2014/main" val="3406931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8206982"/>
                    </a:ext>
                  </a:extLst>
                </a:gridCol>
                <a:gridCol w="691978">
                  <a:extLst>
                    <a:ext uri="{9D8B030D-6E8A-4147-A177-3AD203B41FA5}">
                      <a16:colId xmlns:a16="http://schemas.microsoft.com/office/drawing/2014/main" val="1016245771"/>
                    </a:ext>
                  </a:extLst>
                </a:gridCol>
                <a:gridCol w="1587030">
                  <a:extLst>
                    <a:ext uri="{9D8B030D-6E8A-4147-A177-3AD203B41FA5}">
                      <a16:colId xmlns:a16="http://schemas.microsoft.com/office/drawing/2014/main" val="2780180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Variable Type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1%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5%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25%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50%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Mean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75%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95%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Pc 99%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Max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% Missing values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% Unique values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581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Variable 1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Numeric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10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Variable 2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Numeric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19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Variable 3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83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…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…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16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Variable n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93799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62B6F1D-F737-4B1F-92E5-9E45FECB5C94}"/>
              </a:ext>
            </a:extLst>
          </p:cNvPr>
          <p:cNvSpPr/>
          <p:nvPr/>
        </p:nvSpPr>
        <p:spPr>
          <a:xfrm>
            <a:off x="566352" y="3569636"/>
            <a:ext cx="8187597" cy="991592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Findings from EDD :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n-I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9A4A8-766F-4FAD-9CFB-C08F7B1D5F2D}"/>
              </a:ext>
            </a:extLst>
          </p:cNvPr>
          <p:cNvSpPr txBox="1"/>
          <p:nvPr/>
        </p:nvSpPr>
        <p:spPr>
          <a:xfrm rot="19732863">
            <a:off x="3178090" y="2746996"/>
            <a:ext cx="3494552" cy="707886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ILLUSTRATION</a:t>
            </a:r>
            <a:endParaRPr lang="en-IN" sz="4000" dirty="0">
              <a:ln w="0"/>
              <a:solidFill>
                <a:srgbClr val="40404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45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716400" y="417087"/>
            <a:ext cx="8187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 Engineering – New variables created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1B440684-9F14-41EA-A6D8-86F9608FE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749571"/>
              </p:ext>
            </p:extLst>
          </p:nvPr>
        </p:nvGraphicFramePr>
        <p:xfrm>
          <a:off x="893805" y="1449697"/>
          <a:ext cx="6019801" cy="2250440"/>
        </p:xfrm>
        <a:graphic>
          <a:graphicData uri="http://schemas.openxmlformats.org/drawingml/2006/table">
            <a:tbl>
              <a:tblPr firstRow="1" bandRow="1">
                <a:tableStyleId>{7C32AA2C-D27D-4419-AF1A-19E52163CEF9}</a:tableStyleId>
              </a:tblPr>
              <a:tblGrid>
                <a:gridCol w="551935">
                  <a:extLst>
                    <a:ext uri="{9D8B030D-6E8A-4147-A177-3AD203B41FA5}">
                      <a16:colId xmlns:a16="http://schemas.microsoft.com/office/drawing/2014/main" val="1224490473"/>
                    </a:ext>
                  </a:extLst>
                </a:gridCol>
                <a:gridCol w="1068860">
                  <a:extLst>
                    <a:ext uri="{9D8B030D-6E8A-4147-A177-3AD203B41FA5}">
                      <a16:colId xmlns:a16="http://schemas.microsoft.com/office/drawing/2014/main" val="559348765"/>
                    </a:ext>
                  </a:extLst>
                </a:gridCol>
                <a:gridCol w="970005">
                  <a:extLst>
                    <a:ext uri="{9D8B030D-6E8A-4147-A177-3AD203B41FA5}">
                      <a16:colId xmlns:a16="http://schemas.microsoft.com/office/drawing/2014/main" val="935824227"/>
                    </a:ext>
                  </a:extLst>
                </a:gridCol>
                <a:gridCol w="3429001">
                  <a:extLst>
                    <a:ext uri="{9D8B030D-6E8A-4147-A177-3AD203B41FA5}">
                      <a16:colId xmlns:a16="http://schemas.microsoft.com/office/drawing/2014/main" val="577190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Sr. No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Variable Name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Variable Type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581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Dummy_Flag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Numeric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Dummy (1/0) flag based on criteria being met of not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10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Ratio_1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Numeric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Ratio of variable X1 and X2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19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Bucket_1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continuous variable converted to Bins based on meaningful threshold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83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…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…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…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…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16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…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Quarters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Individual months rolled-up to Quarter due to low volume</a:t>
                      </a:r>
                      <a:endParaRPr lang="en-IN" sz="10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9379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302D5A4-7B48-4240-BC1F-E4D2CFDF39AE}"/>
              </a:ext>
            </a:extLst>
          </p:cNvPr>
          <p:cNvSpPr txBox="1"/>
          <p:nvPr/>
        </p:nvSpPr>
        <p:spPr>
          <a:xfrm rot="19732863">
            <a:off x="4381372" y="2964352"/>
            <a:ext cx="3494552" cy="707886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ILLUSTRATION</a:t>
            </a:r>
            <a:endParaRPr lang="en-IN" sz="4000" dirty="0">
              <a:ln w="0"/>
              <a:solidFill>
                <a:srgbClr val="40404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39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716400" y="417087"/>
            <a:ext cx="8187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45330-913B-4863-8CD4-C1925DB99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89" y="1145038"/>
            <a:ext cx="3693875" cy="22202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A5036C-70AC-4B43-B770-4276C6886E37}"/>
              </a:ext>
            </a:extLst>
          </p:cNvPr>
          <p:cNvSpPr/>
          <p:nvPr/>
        </p:nvSpPr>
        <p:spPr>
          <a:xfrm>
            <a:off x="780689" y="3569636"/>
            <a:ext cx="3693875" cy="991592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 Findings :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n-I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F919C0-7CFF-4D30-A33D-D85B8EB17D05}"/>
              </a:ext>
            </a:extLst>
          </p:cNvPr>
          <p:cNvSpPr/>
          <p:nvPr/>
        </p:nvSpPr>
        <p:spPr>
          <a:xfrm>
            <a:off x="4962344" y="3569636"/>
            <a:ext cx="3693875" cy="991592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 Findings :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n-I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5D4E25-3EBE-4373-B43F-513A8CAF5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344" y="1145038"/>
            <a:ext cx="3693875" cy="2220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626989-00B3-4D6A-9ABA-23C952D297E4}"/>
              </a:ext>
            </a:extLst>
          </p:cNvPr>
          <p:cNvSpPr txBox="1"/>
          <p:nvPr/>
        </p:nvSpPr>
        <p:spPr>
          <a:xfrm rot="19732863">
            <a:off x="3383245" y="2096455"/>
            <a:ext cx="3494552" cy="707886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ILLUSTRATION</a:t>
            </a:r>
            <a:endParaRPr lang="en-IN" sz="4000" dirty="0">
              <a:ln w="0"/>
              <a:solidFill>
                <a:srgbClr val="40404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13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716400" y="417087"/>
            <a:ext cx="8187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800"/>
            </a:pPr>
            <a:r>
              <a:rPr lang="en-US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 Takeaways and Recommendations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A5036C-70AC-4B43-B770-4276C6886E37}"/>
              </a:ext>
            </a:extLst>
          </p:cNvPr>
          <p:cNvSpPr/>
          <p:nvPr/>
        </p:nvSpPr>
        <p:spPr>
          <a:xfrm>
            <a:off x="1021646" y="1309531"/>
            <a:ext cx="6441835" cy="1520166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 Takeaways from the Analysis :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n-I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26989-00B3-4D6A-9ABA-23C952D297E4}"/>
              </a:ext>
            </a:extLst>
          </p:cNvPr>
          <p:cNvSpPr txBox="1"/>
          <p:nvPr/>
        </p:nvSpPr>
        <p:spPr>
          <a:xfrm rot="19732863">
            <a:off x="3272035" y="2374483"/>
            <a:ext cx="3494552" cy="707886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ILLUSTRATION</a:t>
            </a:r>
            <a:endParaRPr lang="en-IN" sz="4000" dirty="0">
              <a:ln w="0"/>
              <a:solidFill>
                <a:srgbClr val="40404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6F342-BA93-484E-A179-E4B628439AAB}"/>
              </a:ext>
            </a:extLst>
          </p:cNvPr>
          <p:cNvSpPr/>
          <p:nvPr/>
        </p:nvSpPr>
        <p:spPr>
          <a:xfrm>
            <a:off x="1021646" y="3104558"/>
            <a:ext cx="6441835" cy="1520166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Final Recommendations :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pPr marL="540000" lvl="2" indent="-2160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n-I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27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716400" y="417087"/>
            <a:ext cx="8187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800"/>
            </a:pPr>
            <a:r>
              <a:rPr lang="en-US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Case study of the problem (1-Slide summary)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84701F-BD0A-4DBD-BADF-A717A50EE009}"/>
              </a:ext>
            </a:extLst>
          </p:cNvPr>
          <p:cNvSpPr/>
          <p:nvPr/>
        </p:nvSpPr>
        <p:spPr>
          <a:xfrm>
            <a:off x="466518" y="1349802"/>
            <a:ext cx="2700000" cy="3160412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7EA5C2-AE07-48DC-B811-BF0BC813B301}"/>
              </a:ext>
            </a:extLst>
          </p:cNvPr>
          <p:cNvSpPr/>
          <p:nvPr/>
        </p:nvSpPr>
        <p:spPr>
          <a:xfrm>
            <a:off x="865048" y="1082071"/>
            <a:ext cx="1902940" cy="26773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Key Considerations</a:t>
            </a:r>
            <a:endParaRPr lang="en-IN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0009AF-E912-49C2-978F-488F1874712C}"/>
              </a:ext>
            </a:extLst>
          </p:cNvPr>
          <p:cNvSpPr/>
          <p:nvPr/>
        </p:nvSpPr>
        <p:spPr>
          <a:xfrm>
            <a:off x="3369749" y="1349802"/>
            <a:ext cx="2700000" cy="3160412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5CAE89-EE5D-4B72-AD4B-3083A39D7D71}"/>
              </a:ext>
            </a:extLst>
          </p:cNvPr>
          <p:cNvSpPr/>
          <p:nvPr/>
        </p:nvSpPr>
        <p:spPr>
          <a:xfrm>
            <a:off x="3712526" y="1082071"/>
            <a:ext cx="2014446" cy="26773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Approach &amp; Solution</a:t>
            </a:r>
            <a:endParaRPr lang="en-IN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9922F-BB38-4F36-9BAB-CE96B7908033}"/>
              </a:ext>
            </a:extLst>
          </p:cNvPr>
          <p:cNvSpPr/>
          <p:nvPr/>
        </p:nvSpPr>
        <p:spPr>
          <a:xfrm>
            <a:off x="6272980" y="1349802"/>
            <a:ext cx="2700000" cy="3160412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3AD8B-64DD-45C1-99F1-FDDB8FE701F5}"/>
              </a:ext>
            </a:extLst>
          </p:cNvPr>
          <p:cNvSpPr/>
          <p:nvPr/>
        </p:nvSpPr>
        <p:spPr>
          <a:xfrm>
            <a:off x="6326368" y="1082071"/>
            <a:ext cx="2577632" cy="26773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3175">
            <a:solidFill>
              <a:schemeClr val="bg1">
                <a:lumMod val="9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Insights/ Recommendations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625CF2-A62B-4835-8C3E-C8F482ADC96B}"/>
              </a:ext>
            </a:extLst>
          </p:cNvPr>
          <p:cNvSpPr txBox="1"/>
          <p:nvPr/>
        </p:nvSpPr>
        <p:spPr>
          <a:xfrm rot="19732863">
            <a:off x="3178090" y="2746996"/>
            <a:ext cx="3494552" cy="707886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ILLUSTRATION</a:t>
            </a:r>
            <a:endParaRPr lang="en-IN" sz="4000" dirty="0">
              <a:ln w="0"/>
              <a:solidFill>
                <a:srgbClr val="40404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10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endParaRPr/>
          </a:p>
        </p:txBody>
      </p:sp>
      <p:sp>
        <p:nvSpPr>
          <p:cNvPr id="720" name="Google Shape;720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721" name="Google Shape;7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49655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18632</TotalTime>
  <Words>325</Words>
  <Application>Microsoft Office PowerPoint</Application>
  <PresentationFormat>On-screen Show (16:9)</PresentationFormat>
  <Paragraphs>110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Chetan Kochhar</dc:creator>
  <cp:lastModifiedBy>Gaurav Singh</cp:lastModifiedBy>
  <cp:revision>2835</cp:revision>
  <dcterms:modified xsi:type="dcterms:W3CDTF">2022-03-01T11:29:02Z</dcterms:modified>
</cp:coreProperties>
</file>